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60" r:id="rId6"/>
    <p:sldId id="261" r:id="rId7"/>
    <p:sldId id="262" r:id="rId8"/>
    <p:sldId id="259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EDE4E-CE9C-4833-BEA1-D38429E1C845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3A0D5-F3BB-45E3-908F-51F13DF48F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g4.goodfon.ru/wallpaper/big/f/ca/figury-geometriia-razny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424936" cy="2304257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n w="57150" cmpd="sng">
                  <a:solidFill>
                    <a:srgbClr val="000000"/>
                  </a:solidFill>
                  <a:prstDash val="solid"/>
                </a:ln>
                <a:solidFill>
                  <a:srgbClr val="0000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ИНТЕРАКТИВНАЯ ИГРА «ГЕОМЕТРИЧЕСКИЕ ФИГУРЫ»</a:t>
            </a:r>
            <a:endParaRPr lang="ru-RU" sz="4800" b="1" dirty="0">
              <a:ln w="57150" cmpd="sng">
                <a:solidFill>
                  <a:srgbClr val="000000"/>
                </a:solidFill>
                <a:prstDash val="solid"/>
              </a:ln>
              <a:solidFill>
                <a:srgbClr val="0000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ea typeface="Segoe U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«ЗАКОНЧИ УЗОР»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1397000"/>
          <a:ext cx="6096000" cy="4552281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32000"/>
                <a:gridCol w="2032000"/>
                <a:gridCol w="2032000"/>
              </a:tblGrid>
              <a:tr h="151742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1742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1742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195736" y="170080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211960" y="177281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6084168" y="1700808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3995936" y="3140968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283968" y="465313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267744" y="321297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884368" y="177281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7740352" y="3068960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7740352" y="4653136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494116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395536" y="328498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67544" y="1628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94912E-6 L -0.18125 0.19912 " pathEditMode="relative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1.97965E-6 L -0.61423 -0.01064 " pathEditMode="relative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-0.01411 L 0.61163 0.2062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00" y="1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НАЙДИ ЛИШНЮЮ ФИГУРУ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844824"/>
            <a:ext cx="2088232" cy="1872208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652120" y="1844824"/>
            <a:ext cx="1944216" cy="1656184"/>
          </a:xfrm>
          <a:prstGeom prst="triangle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омб 6"/>
          <p:cNvSpPr/>
          <p:nvPr/>
        </p:nvSpPr>
        <p:spPr>
          <a:xfrm>
            <a:off x="5724128" y="4005064"/>
            <a:ext cx="1872208" cy="2376264"/>
          </a:xfrm>
          <a:prstGeom prst="diamond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4437112"/>
            <a:ext cx="2952328" cy="1728192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НАЙДИ ЛИШНЮЮ ФИГУРУ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539552" y="1556792"/>
            <a:ext cx="3168352" cy="2016224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043608" y="4365104"/>
            <a:ext cx="1944216" cy="19442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580112" y="4509120"/>
            <a:ext cx="2160240" cy="158417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>
            <a:off x="5508104" y="1484784"/>
            <a:ext cx="2232248" cy="2160240"/>
          </a:xfrm>
          <a:prstGeom prst="trapezoi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«СОРТИРОВКА»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04664"/>
            <a:ext cx="504056" cy="4823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275856" y="1268760"/>
            <a:ext cx="648072" cy="62636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8172400" y="4797152"/>
            <a:ext cx="648072" cy="482352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>
            <a:off x="4788024" y="4149080"/>
            <a:ext cx="1562472" cy="9144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99592" y="980728"/>
            <a:ext cx="792088" cy="6983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668344" y="476672"/>
            <a:ext cx="720080" cy="69837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283968" y="1124744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724128" y="5661248"/>
            <a:ext cx="914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139952" y="5445224"/>
            <a:ext cx="1202432" cy="11304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907704" y="1124744"/>
            <a:ext cx="1130424" cy="108012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2699792" y="5445224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ый треугольник 15"/>
          <p:cNvSpPr/>
          <p:nvPr/>
        </p:nvSpPr>
        <p:spPr>
          <a:xfrm>
            <a:off x="467544" y="5949280"/>
            <a:ext cx="698376" cy="482352"/>
          </a:xfrm>
          <a:prstGeom prst="rt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ый треугольник 16"/>
          <p:cNvSpPr/>
          <p:nvPr/>
        </p:nvSpPr>
        <p:spPr>
          <a:xfrm>
            <a:off x="1619672" y="5445224"/>
            <a:ext cx="914400" cy="9144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23528" y="1916832"/>
            <a:ext cx="864096" cy="77038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956376" y="5733256"/>
            <a:ext cx="864096" cy="842392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ый треугольник 19"/>
          <p:cNvSpPr/>
          <p:nvPr/>
        </p:nvSpPr>
        <p:spPr>
          <a:xfrm>
            <a:off x="6876256" y="5589240"/>
            <a:ext cx="914400" cy="914400"/>
          </a:xfrm>
          <a:prstGeom prst="rt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364088" y="1412776"/>
            <a:ext cx="3456384" cy="331236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971600" y="2348880"/>
            <a:ext cx="3312368" cy="316835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042E-7 L 0.00121 0.225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19981E-6 L -0.30712 -0.25185 " pathEditMode="relative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97965E-6 L 0.00781 -0.20999 " pathEditMode="relative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5.90194E-6 L -0.47257 0.38829 " pathEditMode="relative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22222E-6 7.91859E-6 L 0.3309 0.10477 " pathEditMode="relative" ptsTypes="AA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19056E-6 L 0.5868 0.2689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00" y="13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4.94912E-6 L 0.46476 -0.32516 " pathEditMode="relative" ptsTypes="AA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2.77521E-7 L 0.14167 -0.3462 " pathEditMode="relative" ptsTypes="AA"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4338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«СОРТИРОВКА»</a:t>
            </a:r>
            <a:endParaRPr lang="ru-RU" sz="3200" dirty="0"/>
          </a:p>
        </p:txBody>
      </p:sp>
      <p:sp>
        <p:nvSpPr>
          <p:cNvPr id="5" name="Овал 4"/>
          <p:cNvSpPr/>
          <p:nvPr/>
        </p:nvSpPr>
        <p:spPr>
          <a:xfrm>
            <a:off x="5156448" y="1988840"/>
            <a:ext cx="3303984" cy="3176736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148064" y="1988840"/>
            <a:ext cx="3303984" cy="3176736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115616" y="2348880"/>
            <a:ext cx="3384376" cy="331236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04664"/>
            <a:ext cx="504056" cy="4823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1916832"/>
            <a:ext cx="864096" cy="77038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1052736"/>
            <a:ext cx="792088" cy="6983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907704" y="1124744"/>
            <a:ext cx="1130424" cy="108012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275856" y="1268760"/>
            <a:ext cx="648072" cy="62636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283968" y="1124744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7668344" y="476672"/>
            <a:ext cx="720080" cy="69837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ый треугольник 14"/>
          <p:cNvSpPr/>
          <p:nvPr/>
        </p:nvSpPr>
        <p:spPr>
          <a:xfrm>
            <a:off x="467544" y="5949280"/>
            <a:ext cx="698376" cy="482352"/>
          </a:xfrm>
          <a:prstGeom prst="rt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ый треугольник 15"/>
          <p:cNvSpPr/>
          <p:nvPr/>
        </p:nvSpPr>
        <p:spPr>
          <a:xfrm>
            <a:off x="1619672" y="5445224"/>
            <a:ext cx="914400" cy="9144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2771800" y="5661248"/>
            <a:ext cx="1060704" cy="9144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4139952" y="5445224"/>
            <a:ext cx="1202432" cy="113042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ый треугольник 18"/>
          <p:cNvSpPr/>
          <p:nvPr/>
        </p:nvSpPr>
        <p:spPr>
          <a:xfrm>
            <a:off x="4572000" y="4365104"/>
            <a:ext cx="1562472" cy="9144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724128" y="5661248"/>
            <a:ext cx="914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ый треугольник 20"/>
          <p:cNvSpPr/>
          <p:nvPr/>
        </p:nvSpPr>
        <p:spPr>
          <a:xfrm>
            <a:off x="6876256" y="5589240"/>
            <a:ext cx="914400" cy="914400"/>
          </a:xfrm>
          <a:prstGeom prst="rt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7956376" y="5733256"/>
            <a:ext cx="864096" cy="84239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19056E-6 L 0.09843 0.405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00" y="20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9.3432E-7 L 0.12222 0.232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0" y="1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34968E-6 L 0.11024 0.3006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0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55042E-7 L 0.11145 0.3094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0" y="1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34783E-6 L -0.31771 -0.1713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00" y="-8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27567E-6 L 0.34253 0.1119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00" y="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54302E-6 L 0.10746 0.2375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0" y="1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23034E-6 L -0.0158 0.34621 " pathEditMode="relative" ptsTypes="AA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83164E-6 L 0.2257 -0.35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00" y="-1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5.18964E-6 L -0.11805 -0.2308 " pathEditMode="relative" ptsTypes="AA">
                                      <p:cBhvr>
                                        <p:cTn id="4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8" grpId="0" animBg="1"/>
      <p:bldP spid="20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4338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«КАКАЯ ФИГУРА РАСПОЛОЖЕНА В ЦЕНТРЕ»?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55576" y="1988840"/>
            <a:ext cx="1728192" cy="1656184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228184" y="2060848"/>
            <a:ext cx="1728192" cy="151216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899592" y="4581128"/>
            <a:ext cx="1872208" cy="1512168"/>
          </a:xfrm>
          <a:prstGeom prst="triangl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омб 7"/>
          <p:cNvSpPr/>
          <p:nvPr/>
        </p:nvSpPr>
        <p:spPr>
          <a:xfrm>
            <a:off x="3491880" y="2276872"/>
            <a:ext cx="1944216" cy="2808312"/>
          </a:xfrm>
          <a:prstGeom prst="diamon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508104" y="4725144"/>
            <a:ext cx="2952328" cy="136815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4338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«КАКАЯ ФИГУРА РАСПОЛОЖЕНА СЛЕВА В НИЖНЕМ УГЛУ»?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4509120"/>
            <a:ext cx="3240360" cy="149046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444208" y="1412776"/>
            <a:ext cx="1944216" cy="172819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779912" y="2564904"/>
            <a:ext cx="1994520" cy="192251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6372200" y="3933056"/>
            <a:ext cx="2232248" cy="1800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>
            <a:off x="755576" y="1484784"/>
            <a:ext cx="2016224" cy="1872208"/>
          </a:xfrm>
          <a:prstGeom prst="trapezoi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4338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ЗАДАНИЕ «КАКАЯ ФИГУРА РАСПОЛОЖЕНА СПРАВА В ВЕРХНЕМ УГЛУ»?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292080" y="1700808"/>
            <a:ext cx="2952328" cy="144016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39552" y="1484784"/>
            <a:ext cx="1656184" cy="151216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491880" y="3068960"/>
            <a:ext cx="1656184" cy="151216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омб 7"/>
          <p:cNvSpPr/>
          <p:nvPr/>
        </p:nvSpPr>
        <p:spPr>
          <a:xfrm>
            <a:off x="755576" y="4221088"/>
            <a:ext cx="1512168" cy="2088232"/>
          </a:xfrm>
          <a:prstGeom prst="diamon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>
            <a:off x="6372200" y="4509120"/>
            <a:ext cx="1584176" cy="1728192"/>
          </a:xfrm>
          <a:prstGeom prst="trapezoi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4338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2016224"/>
          </a:xfrm>
        </p:spPr>
        <p:txBody>
          <a:bodyPr>
            <a:prstTxWarp prst="textDeflateBottom">
              <a:avLst/>
            </a:prstTxWarp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МОЛОДЦЫ!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cliparting.com/wp-content/uploads/2016/09/Diamond-ring-clipart-free-images-3-clipartix-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04664"/>
            <a:ext cx="1728192" cy="2030815"/>
          </a:xfrm>
          <a:prstGeom prst="rect">
            <a:avLst/>
          </a:prstGeom>
          <a:noFill/>
        </p:spPr>
      </p:pic>
      <p:pic>
        <p:nvPicPr>
          <p:cNvPr id="1028" name="Picture 4" descr="http://moziru.com/images/triangle-clipart-1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476672"/>
            <a:ext cx="1772816" cy="1772816"/>
          </a:xfrm>
          <a:prstGeom prst="rect">
            <a:avLst/>
          </a:prstGeom>
          <a:noFill/>
        </p:spPr>
      </p:pic>
      <p:pic>
        <p:nvPicPr>
          <p:cNvPr id="1030" name="Picture 6" descr="https://ds52kotenok.edumsko.ru/uploads/3000/2277/section/367738/Kartinki/Vnim2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784" y="3573016"/>
            <a:ext cx="3096344" cy="28145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АННОТАЦИЯ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ИНТЕРАКТИВНАЯ ИГРА, ПО ПОЗНАВАТЕЛЬНОМУ РАЗВИТИЮ, РАЗРАБОТАНА НА ОСНОВЕ ПРЕЗЕНТАЦИИ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Microsoft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Power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Point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ИНТЕРАКТИВНАЯ ИГРА СОСТОИТ ИЗ КОМПЛЕКСА ИГРОВЫХ ЗАДАНИЙ НАПРАВЛЕННЫХ НА РАЗВИТИЕ ЗНАНИЙ О ГЕОМЕТРИЧЕСКИХ ФИГУРАХ.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ИГРУ МОЖНО ИСПОЛЬЗОВАТЬ В НЕПОСРЕДСТВЕННОЙ ДЕЯТЕЛЬНОСТИ И НОСИТ ОБУЧАЮЩИЙ ХАРАКТЕР, В ИНДИВИДУАЛЬНОЙ И ПОДГРУППОВОЙ РАБОТЕ, ПРИ ПРОВЕДЕНИИ МОНИТОРИНГА ЗНАНИЙ ДОШКОЛЬНИКА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Обучение детей классификации геометрических фигур по двум признакам одновременно (величина, форма); выделение тех фигур, которые соответствуют данным признакам;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Развитие пространственного мышления, воображения, внимания, сообразительности, понятливости, сосредоточенности;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Формирование представления детей о геометрических фигурах, их форме, цвете, количестве.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ОТГАДАЙ!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39472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Нет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углов у меня,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похож на блюдце я,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 тарелку и на крышку,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 кольцо, на колесо.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Кто же я такой, друзья?</a:t>
            </a:r>
          </a:p>
        </p:txBody>
      </p:sp>
      <p:sp>
        <p:nvSpPr>
          <p:cNvPr id="7" name="Овал 6"/>
          <p:cNvSpPr/>
          <p:nvPr/>
        </p:nvSpPr>
        <p:spPr>
          <a:xfrm>
            <a:off x="5004048" y="2132856"/>
            <a:ext cx="3168352" cy="288032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ОТГАДАЙ!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3500" b="1" dirty="0">
                <a:latin typeface="Times New Roman" pitchFamily="18" charset="0"/>
                <a:cs typeface="Times New Roman" pitchFamily="18" charset="0"/>
              </a:rPr>
              <a:t>давно знакомый мой,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1" dirty="0">
                <a:latin typeface="Times New Roman" pitchFamily="18" charset="0"/>
                <a:cs typeface="Times New Roman" pitchFamily="18" charset="0"/>
              </a:rPr>
              <a:t>Каждый угол в нем прямой,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1" dirty="0">
                <a:latin typeface="Times New Roman" pitchFamily="18" charset="0"/>
                <a:cs typeface="Times New Roman" pitchFamily="18" charset="0"/>
              </a:rPr>
              <a:t>Все четыре стороны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1" dirty="0">
                <a:latin typeface="Times New Roman" pitchFamily="18" charset="0"/>
                <a:cs typeface="Times New Roman" pitchFamily="18" charset="0"/>
              </a:rPr>
              <a:t>Одинаковой длины.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1" dirty="0">
                <a:latin typeface="Times New Roman" pitchFamily="18" charset="0"/>
                <a:cs typeface="Times New Roman" pitchFamily="18" charset="0"/>
              </a:rPr>
              <a:t>Вам его представить рад.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1" dirty="0">
                <a:latin typeface="Times New Roman" pitchFamily="18" charset="0"/>
                <a:cs typeface="Times New Roman" pitchFamily="18" charset="0"/>
              </a:rPr>
              <a:t>А зовут его…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148064" y="2492896"/>
            <a:ext cx="2736304" cy="237626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ОТГАДАЙ!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вершины тут видны,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Три угла, три стороны, 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Ну, пожалуй, и довольно! 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Что ты видишь? - ...</a:t>
            </a: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5076056" y="1844824"/>
            <a:ext cx="3096344" cy="3024336"/>
          </a:xfrm>
          <a:prstGeom prst="triangl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ОТГАДАЙ!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подумайте, скажите ...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Только помнить вы должны: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Стороны фигуры этой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Противоположные равны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2492896"/>
            <a:ext cx="3600400" cy="201622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ОТГАДАЙ!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92514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Треугольник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 полукругом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Круг дразнили «толстым другом».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Круг, расстроившись до слез,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Уже стал и вверх подрос.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Кто же угадает тут,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 теперь его зовут.</a:t>
            </a:r>
          </a:p>
        </p:txBody>
      </p:sp>
      <p:sp>
        <p:nvSpPr>
          <p:cNvPr id="5" name="Овал 4"/>
          <p:cNvSpPr/>
          <p:nvPr/>
        </p:nvSpPr>
        <p:spPr>
          <a:xfrm>
            <a:off x="4572000" y="2276872"/>
            <a:ext cx="3888432" cy="1944216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1-tub-ru.yandex.net/i?id=549cf4da169e1ac1edf332f9ef793e66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833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ОТГАДАЙ!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Встал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квадрат на уголок –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Ткнулся носом в потолок.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Вверх он рос еще дней пять.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 теперь его назвать?</a:t>
            </a:r>
          </a:p>
        </p:txBody>
      </p:sp>
      <p:sp>
        <p:nvSpPr>
          <p:cNvPr id="5" name="Ромб 4"/>
          <p:cNvSpPr/>
          <p:nvPr/>
        </p:nvSpPr>
        <p:spPr>
          <a:xfrm>
            <a:off x="5220072" y="1556792"/>
            <a:ext cx="2664296" cy="3600400"/>
          </a:xfrm>
          <a:prstGeom prst="diamond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210</Words>
  <Application>Microsoft Office PowerPoint</Application>
  <PresentationFormat>Экран (4:3)</PresentationFormat>
  <Paragraphs>30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ИНТЕРАКТИВНАЯ ИГРА «ГЕОМЕТРИЧЕСКИЕ ФИГУРЫ»</vt:lpstr>
      <vt:lpstr>АННОТАЦИЯ</vt:lpstr>
      <vt:lpstr>ЗАДАЧИ:</vt:lpstr>
      <vt:lpstr>ОТГАДАЙ!</vt:lpstr>
      <vt:lpstr>ОТГАДАЙ!</vt:lpstr>
      <vt:lpstr>ОТГАДАЙ!</vt:lpstr>
      <vt:lpstr>ОТГАДАЙ!</vt:lpstr>
      <vt:lpstr>ОТГАДАЙ!</vt:lpstr>
      <vt:lpstr>ОТГАДАЙ!</vt:lpstr>
      <vt:lpstr>ЗАДАНИЕ «ЗАКОНЧИ УЗОР»</vt:lpstr>
      <vt:lpstr>НАЙДИ ЛИШНЮЮ ФИГУРУ</vt:lpstr>
      <vt:lpstr>НАЙДИ ЛИШНЮЮ ФИГУРУ</vt:lpstr>
      <vt:lpstr>ЗАДАНИЕ «СОРТИРОВКА»</vt:lpstr>
      <vt:lpstr>ЗАДАНИЕ «СОРТИРОВКА»</vt:lpstr>
      <vt:lpstr>ЗАДАНИЕ «КАКАЯ ФИГУРА РАСПОЛОЖЕНА В ЦЕНТРЕ»?</vt:lpstr>
      <vt:lpstr>ЗАДАНИЕ «КАКАЯ ФИГУРА РАСПОЛОЖЕНА СЛЕВА В НИЖНЕМ УГЛУ»?</vt:lpstr>
      <vt:lpstr>ЗАДАНИЕ «КАКАЯ ФИГУРА РАСПОЛОЖЕНА СПРАВА В ВЕРХНЕМ УГЛУ»?</vt:lpstr>
      <vt:lpstr>МОЛОДЦЫ!</vt:lpstr>
    </vt:vector>
  </TitlesOfParts>
  <Company>RePack by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Мама</dc:creator>
  <cp:lastModifiedBy>Вадим</cp:lastModifiedBy>
  <cp:revision>18</cp:revision>
  <dcterms:created xsi:type="dcterms:W3CDTF">2018-06-05T12:48:53Z</dcterms:created>
  <dcterms:modified xsi:type="dcterms:W3CDTF">2022-12-13T05:17:08Z</dcterms:modified>
</cp:coreProperties>
</file>